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269" autoAdjust="0"/>
  </p:normalViewPr>
  <p:slideViewPr>
    <p:cSldViewPr snapToGrid="0" snapToObjects="1" showGuides="1">
      <p:cViewPr>
        <p:scale>
          <a:sx n="100" d="100"/>
          <a:sy n="100" d="100"/>
        </p:scale>
        <p:origin x="-1240" y="-80"/>
      </p:cViewPr>
      <p:guideLst>
        <p:guide orient="horz" pos="2240"/>
        <p:guide pos="341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F9B9-997F-A749-8A59-2C12AC602A4A}" type="datetimeFigureOut">
              <a:rPr lang="en-US" smtClean="0"/>
              <a:t>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91532-40C2-C743-9C2D-CB2706981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15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F9B9-997F-A749-8A59-2C12AC602A4A}" type="datetimeFigureOut">
              <a:rPr lang="en-US" smtClean="0"/>
              <a:t>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91532-40C2-C743-9C2D-CB2706981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08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F9B9-997F-A749-8A59-2C12AC602A4A}" type="datetimeFigureOut">
              <a:rPr lang="en-US" smtClean="0"/>
              <a:t>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91532-40C2-C743-9C2D-CB2706981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03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F9B9-997F-A749-8A59-2C12AC602A4A}" type="datetimeFigureOut">
              <a:rPr lang="en-US" smtClean="0"/>
              <a:t>1/2/17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91532-40C2-C743-9C2D-CB2706981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986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F9B9-997F-A749-8A59-2C12AC602A4A}" type="datetimeFigureOut">
              <a:rPr lang="en-US" smtClean="0"/>
              <a:t>1/2/17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91532-40C2-C743-9C2D-CB2706981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6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F9B9-997F-A749-8A59-2C12AC602A4A}" type="datetimeFigureOut">
              <a:rPr lang="en-US" smtClean="0"/>
              <a:t>1/2/17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91532-40C2-C743-9C2D-CB2706981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74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F9B9-997F-A749-8A59-2C12AC602A4A}" type="datetimeFigureOut">
              <a:rPr lang="en-US" smtClean="0"/>
              <a:t>1/2/17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91532-40C2-C743-9C2D-CB2706981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58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F9B9-997F-A749-8A59-2C12AC602A4A}" type="datetimeFigureOut">
              <a:rPr lang="en-US" smtClean="0"/>
              <a:t>1/2/17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91532-40C2-C743-9C2D-CB2706981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43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F9B9-997F-A749-8A59-2C12AC602A4A}" type="datetimeFigureOut">
              <a:rPr lang="en-US" smtClean="0"/>
              <a:t>1/2/17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91532-40C2-C743-9C2D-CB2706981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91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F9B9-997F-A749-8A59-2C12AC602A4A}" type="datetimeFigureOut">
              <a:rPr lang="en-US" smtClean="0"/>
              <a:t>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91532-40C2-C743-9C2D-CB2706981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514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F9B9-997F-A749-8A59-2C12AC602A4A}" type="datetimeFigureOut">
              <a:rPr lang="en-US" smtClean="0"/>
              <a:t>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91532-40C2-C743-9C2D-CB2706981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196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FF9B9-997F-A749-8A59-2C12AC602A4A}" type="datetimeFigureOut">
              <a:rPr lang="en-US" smtClean="0"/>
              <a:t>1/2/17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91532-40C2-C743-9C2D-CB2706981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6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png"/><Relationship Id="rId9" Type="http://schemas.openxmlformats.org/officeDocument/2006/relationships/image" Target="../media/image8.jpg"/><Relationship Id="rId10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6938963" y="1320907"/>
            <a:ext cx="2191600" cy="207100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936473" y="3498245"/>
            <a:ext cx="4152064" cy="3009445"/>
          </a:xfrm>
          <a:prstGeom prst="roundRect">
            <a:avLst>
              <a:gd name="adj" fmla="val 6188"/>
            </a:avLst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2F2F2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00801" y="3498245"/>
            <a:ext cx="4775907" cy="3009445"/>
          </a:xfrm>
          <a:prstGeom prst="roundRect">
            <a:avLst>
              <a:gd name="adj" fmla="val 6188"/>
            </a:avLst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2F2F2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2942" y="1320907"/>
            <a:ext cx="6739076" cy="2091719"/>
          </a:xfrm>
          <a:prstGeom prst="roundRect">
            <a:avLst>
              <a:gd name="adj" fmla="val 6188"/>
            </a:avLst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직사각형 11"/>
          <p:cNvSpPr/>
          <p:nvPr/>
        </p:nvSpPr>
        <p:spPr>
          <a:xfrm>
            <a:off x="0" y="-1"/>
            <a:ext cx="9144000" cy="1034811"/>
          </a:xfrm>
          <a:prstGeom prst="rect">
            <a:avLst/>
          </a:prstGeom>
          <a:solidFill>
            <a:schemeClr val="tx2">
              <a:lumMod val="7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C:\Users\Kyung Hyun\Desktop\ucirvine-seal\ucirvine-seal\seal-yell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30" y="37191"/>
            <a:ext cx="975025" cy="97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2701" y="1014286"/>
            <a:ext cx="9144000" cy="305515"/>
            <a:chOff x="-2" y="4819095"/>
            <a:chExt cx="43891201" cy="1115791"/>
          </a:xfrm>
        </p:grpSpPr>
        <p:sp>
          <p:nvSpPr>
            <p:cNvPr id="8" name="Rectangle 7"/>
            <p:cNvSpPr/>
            <p:nvPr/>
          </p:nvSpPr>
          <p:spPr>
            <a:xfrm flipV="1">
              <a:off x="-2" y="4896744"/>
              <a:ext cx="43891201" cy="625038"/>
            </a:xfrm>
            <a:prstGeom prst="rect">
              <a:avLst/>
            </a:prstGeom>
            <a:solidFill>
              <a:srgbClr val="438086">
                <a:alpha val="50000"/>
              </a:srgbClr>
            </a:solidFill>
            <a:ln w="50800" cap="rnd" cmpd="thickThin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flipV="1">
              <a:off x="5408936" y="4896743"/>
              <a:ext cx="38404801" cy="672141"/>
            </a:xfrm>
            <a:prstGeom prst="rect">
              <a:avLst/>
            </a:prstGeom>
            <a:solidFill>
              <a:srgbClr val="438086">
                <a:alpha val="100000"/>
              </a:srgbClr>
            </a:solidFill>
            <a:ln w="50800" cap="rnd" cmpd="thickThin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직사각형 16"/>
            <p:cNvSpPr/>
            <p:nvPr/>
          </p:nvSpPr>
          <p:spPr>
            <a:xfrm>
              <a:off x="7979950" y="4819095"/>
              <a:ext cx="35345190" cy="11157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000" dirty="0" smtClean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KOTAA Annual Meeting, Transportation </a:t>
              </a:r>
              <a:r>
                <a:rPr lang="en-US" altLang="ko-KR" sz="1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Research Board </a:t>
              </a:r>
              <a:r>
                <a:rPr lang="en-US" altLang="ko-KR" sz="1000" dirty="0" smtClean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96</a:t>
              </a:r>
              <a:r>
                <a:rPr lang="en-US" altLang="ko-KR" sz="1000" baseline="30000" dirty="0" smtClean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</a:t>
              </a:r>
              <a:r>
                <a:rPr lang="en-US" altLang="ko-KR" sz="1000" dirty="0" smtClean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Annual Meeting, January, </a:t>
              </a:r>
              <a:r>
                <a:rPr lang="en-US" altLang="ko-KR" sz="1000" dirty="0" smtClean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2017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665190" y="223717"/>
            <a:ext cx="5856814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aseline="30000" dirty="0">
                <a:solidFill>
                  <a:schemeClr val="bg1"/>
                </a:solidFill>
              </a:rPr>
              <a:t>Providing Alternative Travel Options with Data &amp; Model Driven Incentive Schemes for Smart Urban Mobility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04150" y="672719"/>
            <a:ext cx="2909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UC, Irvine, </a:t>
            </a:r>
            <a:r>
              <a:rPr lang="en-US" dirty="0" err="1" smtClean="0">
                <a:solidFill>
                  <a:srgbClr val="FFFFFF"/>
                </a:solidFill>
              </a:rPr>
              <a:t>Daisik</a:t>
            </a:r>
            <a:r>
              <a:rPr lang="en-US" dirty="0" smtClean="0">
                <a:solidFill>
                  <a:srgbClr val="FFFFFF"/>
                </a:solidFill>
              </a:rPr>
              <a:t> Danny Nam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7286" y="3622834"/>
            <a:ext cx="4528095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aseline="30000" dirty="0" smtClean="0">
                <a:solidFill>
                  <a:srgbClr val="F2F2F2"/>
                </a:solidFill>
              </a:rPr>
              <a:t>2. Promoting </a:t>
            </a:r>
            <a:r>
              <a:rPr lang="en-US" sz="2400" baseline="30000" dirty="0">
                <a:solidFill>
                  <a:srgbClr val="F2F2F2"/>
                </a:solidFill>
              </a:rPr>
              <a:t>Peer-to-Peer Ridesharing Services as Transit System Feeders</a:t>
            </a:r>
            <a:endParaRPr lang="en-US" sz="2400" dirty="0">
              <a:solidFill>
                <a:srgbClr val="F2F2F2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042" y="5028647"/>
            <a:ext cx="1318392" cy="126187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932232" y="3642026"/>
            <a:ext cx="43514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aseline="30000" dirty="0" smtClean="0">
                <a:solidFill>
                  <a:srgbClr val="F2F2F2"/>
                </a:solidFill>
              </a:rPr>
              <a:t>3. P2P </a:t>
            </a:r>
            <a:r>
              <a:rPr lang="en-US" sz="2400" baseline="30000" dirty="0">
                <a:solidFill>
                  <a:srgbClr val="F2F2F2"/>
                </a:solidFill>
              </a:rPr>
              <a:t>Ridesharing With Ride-Back on HOV lanes: </a:t>
            </a:r>
          </a:p>
          <a:p>
            <a:r>
              <a:rPr lang="en-US" baseline="30000" dirty="0">
                <a:solidFill>
                  <a:srgbClr val="F2F2F2"/>
                </a:solidFill>
              </a:rPr>
              <a:t>Towards a Practical Alternative Mode For Daily Commuting</a:t>
            </a:r>
            <a:endParaRPr lang="en-US" baseline="30000" dirty="0">
              <a:solidFill>
                <a:srgbClr val="F2F2F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6318" y="1320907"/>
            <a:ext cx="69870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aseline="30000" dirty="0" smtClean="0">
                <a:solidFill>
                  <a:schemeClr val="bg1">
                    <a:lumMod val="95000"/>
                  </a:schemeClr>
                </a:solidFill>
              </a:rPr>
              <a:t>1.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baseline="30000" dirty="0" smtClean="0">
                <a:solidFill>
                  <a:schemeClr val="bg1">
                    <a:lumMod val="95000"/>
                  </a:schemeClr>
                </a:solidFill>
              </a:rPr>
              <a:t>A 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</a:rPr>
              <a:t>Model Based on Deep Learning for Predicting Travel Mode Choice</a:t>
            </a:r>
            <a:endParaRPr lang="en-US" sz="2400" baseline="30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934" y="2287310"/>
            <a:ext cx="1957237" cy="989238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-1858615" y="233892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/>
          <a:srcRect t="6008"/>
          <a:stretch/>
        </p:blipFill>
        <p:spPr>
          <a:xfrm>
            <a:off x="219307" y="2099131"/>
            <a:ext cx="4483876" cy="117492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87" y="5028647"/>
            <a:ext cx="1726713" cy="126068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8200" y="5021680"/>
            <a:ext cx="1373536" cy="1261872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67101" y="4350081"/>
            <a:ext cx="480960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u="none" dirty="0" smtClean="0">
                <a:solidFill>
                  <a:srgbClr val="F2F2F2"/>
                </a:solidFill>
              </a:rPr>
              <a:t> </a:t>
            </a:r>
            <a:r>
              <a:rPr lang="en-US" sz="1050" u="none" dirty="0" smtClean="0">
                <a:solidFill>
                  <a:srgbClr val="F2F2F2"/>
                </a:solidFill>
              </a:rPr>
              <a:t>- Use </a:t>
            </a:r>
            <a:r>
              <a:rPr lang="en-US" sz="1050" u="none" dirty="0">
                <a:solidFill>
                  <a:srgbClr val="F2F2F2"/>
                </a:solidFill>
              </a:rPr>
              <a:t>of transit increases with the distance-based fare, since the transit fare is fixed</a:t>
            </a:r>
          </a:p>
          <a:p>
            <a:r>
              <a:rPr lang="en-US" sz="1050" u="none" dirty="0" smtClean="0">
                <a:solidFill>
                  <a:srgbClr val="F2F2F2"/>
                </a:solidFill>
              </a:rPr>
              <a:t>- Use </a:t>
            </a:r>
            <a:r>
              <a:rPr lang="en-US" sz="1050" u="none" dirty="0">
                <a:solidFill>
                  <a:srgbClr val="F2F2F2"/>
                </a:solidFill>
              </a:rPr>
              <a:t>of transit increases with VOT, which is expected, since the LA metro red line has a higher speed compared to the surrounding street network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75443" y="4022282"/>
            <a:ext cx="3624194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200" b="1" u="none">
                <a:solidFill>
                  <a:srgbClr val="000000"/>
                </a:solidFill>
                <a:cs typeface="Andalus" panose="02020603050405020304" pitchFamily="18" charset="-78"/>
              </a:defRPr>
            </a:lvl1pPr>
          </a:lstStyle>
          <a:p>
            <a:r>
              <a:rPr lang="en-US" dirty="0">
                <a:solidFill>
                  <a:srgbClr val="F2F2F2"/>
                </a:solidFill>
              </a:rPr>
              <a:t>Roger Lloret-Batlle, Neda </a:t>
            </a:r>
            <a:r>
              <a:rPr lang="en-US" dirty="0" err="1">
                <a:solidFill>
                  <a:srgbClr val="F2F2F2"/>
                </a:solidFill>
              </a:rPr>
              <a:t>Masoud</a:t>
            </a:r>
            <a:r>
              <a:rPr lang="en-US" dirty="0">
                <a:solidFill>
                  <a:srgbClr val="F2F2F2"/>
                </a:solidFill>
              </a:rPr>
              <a:t>, and </a:t>
            </a:r>
            <a:r>
              <a:rPr lang="en-US" dirty="0" err="1">
                <a:solidFill>
                  <a:srgbClr val="F2F2F2"/>
                </a:solidFill>
              </a:rPr>
              <a:t>Daisik</a:t>
            </a:r>
            <a:r>
              <a:rPr lang="en-US" dirty="0">
                <a:solidFill>
                  <a:srgbClr val="F2F2F2"/>
                </a:solidFill>
              </a:rPr>
              <a:t> Nam</a:t>
            </a:r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09087" y="4027099"/>
            <a:ext cx="42931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none" dirty="0" err="1" smtClean="0">
                <a:solidFill>
                  <a:srgbClr val="F2F2F2"/>
                </a:solidFill>
                <a:cs typeface="Andalus" panose="02020603050405020304" pitchFamily="18" charset="-78"/>
              </a:rPr>
              <a:t>Neda</a:t>
            </a:r>
            <a:r>
              <a:rPr lang="en-US" sz="1200" b="1" u="none" dirty="0" smtClean="0">
                <a:solidFill>
                  <a:srgbClr val="F2F2F2"/>
                </a:solidFill>
                <a:cs typeface="Andalus" panose="02020603050405020304" pitchFamily="18" charset="-78"/>
              </a:rPr>
              <a:t> </a:t>
            </a:r>
            <a:r>
              <a:rPr lang="en-US" sz="1200" b="1" u="none" dirty="0" err="1" smtClean="0">
                <a:solidFill>
                  <a:srgbClr val="F2F2F2"/>
                </a:solidFill>
                <a:cs typeface="Andalus" panose="02020603050405020304" pitchFamily="18" charset="-78"/>
              </a:rPr>
              <a:t>Masoud</a:t>
            </a:r>
            <a:r>
              <a:rPr lang="en-US" sz="1200" b="1" u="none" dirty="0" smtClean="0">
                <a:solidFill>
                  <a:srgbClr val="F2F2F2"/>
                </a:solidFill>
                <a:cs typeface="Andalus" panose="02020603050405020304" pitchFamily="18" charset="-78"/>
              </a:rPr>
              <a:t>, </a:t>
            </a:r>
            <a:r>
              <a:rPr lang="en-US" sz="1200" b="1" u="none" dirty="0" err="1" smtClean="0">
                <a:solidFill>
                  <a:srgbClr val="F2F2F2"/>
                </a:solidFill>
                <a:cs typeface="Andalus" panose="02020603050405020304" pitchFamily="18" charset="-78"/>
              </a:rPr>
              <a:t>Daisik</a:t>
            </a:r>
            <a:r>
              <a:rPr lang="en-US" sz="1200" b="1" u="none" dirty="0" smtClean="0">
                <a:solidFill>
                  <a:srgbClr val="F2F2F2"/>
                </a:solidFill>
                <a:cs typeface="Andalus" panose="02020603050405020304" pitchFamily="18" charset="-78"/>
              </a:rPr>
              <a:t> Nam, </a:t>
            </a:r>
            <a:r>
              <a:rPr lang="en-US" sz="1200" b="1" u="none" dirty="0" err="1" smtClean="0">
                <a:solidFill>
                  <a:srgbClr val="F2F2F2"/>
                </a:solidFill>
                <a:cs typeface="Andalus" panose="02020603050405020304" pitchFamily="18" charset="-78"/>
              </a:rPr>
              <a:t>Jiangbo</a:t>
            </a:r>
            <a:r>
              <a:rPr lang="en-US" sz="1200" b="1" u="none" dirty="0" smtClean="0">
                <a:solidFill>
                  <a:srgbClr val="F2F2F2"/>
                </a:solidFill>
                <a:cs typeface="Andalus" panose="02020603050405020304" pitchFamily="18" charset="-78"/>
              </a:rPr>
              <a:t> Yu, and R. </a:t>
            </a:r>
            <a:r>
              <a:rPr lang="en-US" sz="1200" b="1" u="none" dirty="0" err="1" smtClean="0">
                <a:solidFill>
                  <a:srgbClr val="F2F2F2"/>
                </a:solidFill>
                <a:cs typeface="Andalus" panose="02020603050405020304" pitchFamily="18" charset="-78"/>
              </a:rPr>
              <a:t>Jayakrishnan</a:t>
            </a:r>
            <a:endParaRPr lang="en-US" sz="1200" b="1" u="none" dirty="0">
              <a:solidFill>
                <a:srgbClr val="F2F2F2"/>
              </a:solidFill>
              <a:cs typeface="Andalus" panose="02020603050405020304" pitchFamily="18" charset="-7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529174" y="1677007"/>
            <a:ext cx="45714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Daisik</a:t>
            </a: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 </a:t>
            </a:r>
            <a:r>
              <a:rPr lang="en-US" sz="1200" b="1" dirty="0" smtClean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Nam, </a:t>
            </a:r>
            <a:r>
              <a:rPr lang="en-US" sz="1200" b="1" dirty="0" err="1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Hyunmyung</a:t>
            </a: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 </a:t>
            </a:r>
            <a:r>
              <a:rPr lang="en-US" sz="1200" b="1" dirty="0" smtClean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Kim, </a:t>
            </a:r>
            <a:r>
              <a:rPr lang="en-US" sz="1200" b="1" dirty="0" err="1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Jaewoo</a:t>
            </a: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 </a:t>
            </a:r>
            <a:r>
              <a:rPr lang="en-US" sz="1200" b="1" dirty="0" smtClean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Cho, </a:t>
            </a: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R., </a:t>
            </a:r>
            <a:r>
              <a:rPr lang="en-US" sz="1200" b="1" dirty="0" err="1" smtClean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Jayakrishnan</a:t>
            </a:r>
            <a:r>
              <a:rPr lang="en-US" sz="1200" b="1" dirty="0" smtClean="0">
                <a:solidFill>
                  <a:schemeClr val="bg1">
                    <a:lumMod val="95000"/>
                  </a:schemeClr>
                </a:solidFill>
                <a:cs typeface="Andalus" panose="02020603050405020304" pitchFamily="18" charset="-78"/>
              </a:rPr>
              <a:t> </a:t>
            </a:r>
            <a:endParaRPr lang="en-US" sz="1200" b="1" dirty="0">
              <a:solidFill>
                <a:schemeClr val="bg1">
                  <a:lumMod val="95000"/>
                </a:schemeClr>
              </a:solidFill>
              <a:cs typeface="Andalus" panose="02020603050405020304" pitchFamily="18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9307" y="1988014"/>
            <a:ext cx="999156" cy="248015"/>
          </a:xfrm>
          <a:prstGeom prst="rect">
            <a:avLst/>
          </a:prstGeom>
          <a:solidFill>
            <a:srgbClr val="10253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F2F2F2"/>
                </a:solidFill>
              </a:rPr>
              <a:t>MLP model </a:t>
            </a:r>
            <a:endParaRPr lang="en-US" sz="1000" b="1" dirty="0">
              <a:solidFill>
                <a:srgbClr val="F2F2F2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90590" y="1992106"/>
            <a:ext cx="3753779" cy="246221"/>
          </a:xfrm>
          <a:prstGeom prst="rect">
            <a:avLst/>
          </a:prstGeom>
          <a:solidFill>
            <a:srgbClr val="10253F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 smtClean="0">
                <a:solidFill>
                  <a:srgbClr val="F2F2F2"/>
                </a:solidFill>
              </a:rPr>
              <a:t>The Proposed Deep Neural Network model (DNN-A)</a:t>
            </a:r>
            <a:endParaRPr lang="en-US" sz="1000" b="1" dirty="0">
              <a:solidFill>
                <a:srgbClr val="F2F2F2"/>
              </a:solidFill>
            </a:endParaRPr>
          </a:p>
        </p:txBody>
      </p:sp>
      <p:pic>
        <p:nvPicPr>
          <p:cNvPr id="33" name="Imagen 9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758" y="5084827"/>
            <a:ext cx="3439538" cy="114100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957734" y="1345202"/>
            <a:ext cx="2191826" cy="2046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Times New Roman"/>
                <a:cs typeface="Times New Roman"/>
              </a:rPr>
              <a:t>1. </a:t>
            </a:r>
            <a:r>
              <a:rPr lang="mr-IN" sz="1400" dirty="0" smtClean="0">
                <a:latin typeface="Times New Roman"/>
                <a:cs typeface="Times New Roman"/>
              </a:rPr>
              <a:t>17</a:t>
            </a:r>
            <a:r>
              <a:rPr lang="mr-IN" sz="1400" dirty="0">
                <a:latin typeface="Times New Roman"/>
                <a:cs typeface="Times New Roman"/>
              </a:rPr>
              <a:t>-06512</a:t>
            </a:r>
            <a:endParaRPr lang="en-US" sz="1400" dirty="0">
              <a:latin typeface="Times New Roman"/>
              <a:cs typeface="Times New Roman"/>
            </a:endParaRPr>
          </a:p>
          <a:p>
            <a:r>
              <a:rPr lang="de-DE" sz="1400" dirty="0" smtClean="0">
                <a:latin typeface="Times New Roman"/>
                <a:cs typeface="Times New Roman"/>
              </a:rPr>
              <a:t>   Tue 1</a:t>
            </a:r>
            <a:r>
              <a:rPr lang="de-DE" sz="1400" dirty="0">
                <a:latin typeface="Times New Roman"/>
                <a:cs typeface="Times New Roman"/>
              </a:rPr>
              <a:t>:30 PM- 3:15 </a:t>
            </a:r>
            <a:r>
              <a:rPr lang="de-DE" sz="1400" dirty="0" smtClean="0">
                <a:latin typeface="Times New Roman"/>
                <a:cs typeface="Times New Roman"/>
              </a:rPr>
              <a:t>PM</a:t>
            </a:r>
            <a:endParaRPr lang="en-US" sz="1400" dirty="0" smtClean="0">
              <a:latin typeface="Times New Roman"/>
              <a:cs typeface="Times New Roman"/>
            </a:endParaRPr>
          </a:p>
          <a:p>
            <a:endParaRPr lang="en-US" sz="1400" dirty="0">
              <a:latin typeface="Times New Roman"/>
              <a:cs typeface="Times New Roman"/>
            </a:endParaRPr>
          </a:p>
          <a:p>
            <a:r>
              <a:rPr lang="en-US" sz="1400" dirty="0">
                <a:latin typeface="Times New Roman"/>
                <a:cs typeface="Times New Roman"/>
              </a:rPr>
              <a:t>2. </a:t>
            </a:r>
            <a:r>
              <a:rPr lang="en-US" sz="1400" dirty="0">
                <a:latin typeface="Times New Roman"/>
                <a:cs typeface="Times New Roman"/>
              </a:rPr>
              <a:t>17-</a:t>
            </a:r>
            <a:r>
              <a:rPr lang="en-US" sz="1400" dirty="0" smtClean="0">
                <a:latin typeface="Times New Roman"/>
                <a:cs typeface="Times New Roman"/>
              </a:rPr>
              <a:t>02556</a:t>
            </a:r>
            <a:endParaRPr lang="en-US" sz="1400" dirty="0">
              <a:latin typeface="Times New Roman"/>
              <a:cs typeface="Times New Roman"/>
            </a:endParaRPr>
          </a:p>
          <a:p>
            <a:r>
              <a:rPr lang="de-DE" sz="1400" dirty="0" smtClean="0">
                <a:latin typeface="Times New Roman"/>
                <a:cs typeface="Times New Roman"/>
              </a:rPr>
              <a:t>   Tue </a:t>
            </a:r>
            <a:r>
              <a:rPr lang="de-DE" sz="1400" dirty="0">
                <a:latin typeface="Times New Roman"/>
                <a:cs typeface="Times New Roman"/>
              </a:rPr>
              <a:t>1:30 PM- 3:15 PM</a:t>
            </a:r>
            <a:endParaRPr lang="en-US" sz="1400" dirty="0">
              <a:latin typeface="Times New Roman"/>
              <a:cs typeface="Times New Roman"/>
            </a:endParaRPr>
          </a:p>
          <a:p>
            <a:endParaRPr lang="en-US" sz="1400" dirty="0">
              <a:latin typeface="Times New Roman"/>
              <a:cs typeface="Times New Roman"/>
            </a:endParaRPr>
          </a:p>
          <a:p>
            <a:r>
              <a:rPr lang="en-US" sz="1400" dirty="0">
                <a:latin typeface="Times New Roman"/>
                <a:cs typeface="Times New Roman"/>
              </a:rPr>
              <a:t>3. 17-06253</a:t>
            </a:r>
          </a:p>
          <a:p>
            <a:r>
              <a:rPr lang="en-US" sz="1400" dirty="0" smtClean="0">
                <a:latin typeface="Times New Roman"/>
                <a:cs typeface="Times New Roman"/>
              </a:rPr>
              <a:t>   Wed </a:t>
            </a:r>
            <a:r>
              <a:rPr lang="en-US" sz="1400" dirty="0">
                <a:latin typeface="Times New Roman"/>
                <a:cs typeface="Times New Roman"/>
              </a:rPr>
              <a:t>10</a:t>
            </a:r>
            <a:r>
              <a:rPr lang="en-US" sz="1400" dirty="0" smtClean="0">
                <a:latin typeface="Times New Roman"/>
                <a:cs typeface="Times New Roman"/>
              </a:rPr>
              <a:t>:15 </a:t>
            </a:r>
            <a:r>
              <a:rPr lang="en-US" sz="1400" dirty="0">
                <a:latin typeface="Times New Roman"/>
                <a:cs typeface="Times New Roman"/>
              </a:rPr>
              <a:t>AM-12</a:t>
            </a:r>
            <a:r>
              <a:rPr lang="en-US" sz="1400" dirty="0" smtClean="0">
                <a:latin typeface="Times New Roman"/>
                <a:cs typeface="Times New Roman"/>
              </a:rPr>
              <a:t>:00 PM</a:t>
            </a:r>
            <a:endParaRPr lang="en-US" sz="1400" dirty="0">
              <a:latin typeface="Times New Roman"/>
              <a:cs typeface="Times New Roman"/>
            </a:endParaRPr>
          </a:p>
          <a:p>
            <a:endParaRPr lang="en-US" sz="1500" dirty="0">
              <a:latin typeface="Times New Roman"/>
              <a:cs typeface="Times New Roman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996747" y="4333980"/>
            <a:ext cx="39860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dirty="0" smtClean="0">
                <a:solidFill>
                  <a:srgbClr val="F2F2F2"/>
                </a:solidFill>
              </a:rPr>
              <a:t>- The </a:t>
            </a:r>
            <a:r>
              <a:rPr lang="en-US" sz="1050" dirty="0">
                <a:solidFill>
                  <a:srgbClr val="F2F2F2"/>
                </a:solidFill>
              </a:rPr>
              <a:t>matching algorithm is formulated as a min-cost max-flow problem which is exact and fast solvable on polynomial time. </a:t>
            </a:r>
            <a:endParaRPr lang="en-US" sz="1050" dirty="0" smtClean="0">
              <a:solidFill>
                <a:srgbClr val="F2F2F2"/>
              </a:solidFill>
            </a:endParaRPr>
          </a:p>
          <a:p>
            <a:pPr algn="just"/>
            <a:r>
              <a:rPr lang="en-US" sz="1050" dirty="0" smtClean="0">
                <a:solidFill>
                  <a:srgbClr val="F2F2F2"/>
                </a:solidFill>
              </a:rPr>
              <a:t>- The </a:t>
            </a:r>
            <a:r>
              <a:rPr lang="en-US" sz="1050" dirty="0">
                <a:solidFill>
                  <a:srgbClr val="F2F2F2"/>
                </a:solidFill>
              </a:rPr>
              <a:t>mechanism </a:t>
            </a:r>
            <a:r>
              <a:rPr lang="en-US" sz="1050" dirty="0" err="1">
                <a:solidFill>
                  <a:srgbClr val="F2F2F2"/>
                </a:solidFill>
              </a:rPr>
              <a:t>modelling</a:t>
            </a:r>
            <a:r>
              <a:rPr lang="en-US" sz="1050" dirty="0">
                <a:solidFill>
                  <a:srgbClr val="F2F2F2"/>
                </a:solidFill>
              </a:rPr>
              <a:t> is based on the </a:t>
            </a:r>
            <a:r>
              <a:rPr lang="en-US" sz="1050" dirty="0" err="1">
                <a:solidFill>
                  <a:srgbClr val="F2F2F2"/>
                </a:solidFill>
              </a:rPr>
              <a:t>Vickrey</a:t>
            </a:r>
            <a:r>
              <a:rPr lang="en-US" sz="1050" dirty="0">
                <a:solidFill>
                  <a:srgbClr val="F2F2F2"/>
                </a:solidFill>
              </a:rPr>
              <a:t>-Clarke-Groves (VCG) mechanism 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618" y="87991"/>
            <a:ext cx="1046960" cy="90326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010" y="6303219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81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270</Words>
  <Application>Microsoft Macintosh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Danny</dc:creator>
  <cp:lastModifiedBy>Danny</cp:lastModifiedBy>
  <cp:revision>14</cp:revision>
  <dcterms:created xsi:type="dcterms:W3CDTF">2017-01-02T22:17:16Z</dcterms:created>
  <dcterms:modified xsi:type="dcterms:W3CDTF">2017-01-03T00:22:29Z</dcterms:modified>
</cp:coreProperties>
</file>